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68" r:id="rId6"/>
    <p:sldId id="257" r:id="rId7"/>
    <p:sldId id="258" r:id="rId8"/>
    <p:sldId id="259" r:id="rId9"/>
    <p:sldId id="265" r:id="rId10"/>
    <p:sldId id="260" r:id="rId11"/>
    <p:sldId id="266" r:id="rId12"/>
    <p:sldId id="261" r:id="rId13"/>
    <p:sldId id="262" r:id="rId14"/>
    <p:sldId id="267" r:id="rId15"/>
    <p:sldId id="263" r:id="rId16"/>
    <p:sldId id="264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3EE5F-076C-45F3-91A2-9D404C74D470}" v="1" dt="2023-10-17T13:43:47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5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9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9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6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3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3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8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9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4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88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hyperlink" Target="file:///\\ddc-fs\redirectedfolders\zsullivan\Desktop\McCartney,%20Tim%20NAAMIF%20slide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ile:///\\ddc-fs\redirectedfolders\zsullivan\Desktop\Gregg,%20Michael%20Slide.pptx" TargetMode="External"/><Relationship Id="rId5" Type="http://schemas.openxmlformats.org/officeDocument/2006/relationships/image" Target="../media/image21.jpg"/><Relationship Id="rId10" Type="http://schemas.openxmlformats.org/officeDocument/2006/relationships/image" Target="../media/image23.png"/><Relationship Id="rId4" Type="http://schemas.openxmlformats.org/officeDocument/2006/relationships/hyperlink" Target="file:///\\ddc-fs\redirectedfolders\zsullivan\Desktop\Griffiths,%20Hog%20Slides.pptx" TargetMode="External"/><Relationship Id="rId9" Type="http://schemas.openxmlformats.org/officeDocument/2006/relationships/hyperlink" Target="file:///\\ddc-fs\redirectedfolders\zsullivan\Desktop\Heeter,%20Tadpole%20Slides.pptx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file:///\\ddc-fs\redirectedfolders\zsullivan\Desktop\Biel,%20Stacy%20Slides.pptx" TargetMode="External"/><Relationship Id="rId7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hyperlink" Target="file:///\\ddc-fs\redirectedfolders\zsullivan\Desktop\Gambold,%20Keven%20slide.pptx" TargetMode="Externa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file:///\\ddc-fs\redirectedfolders\zsullivan\Desktop\Flis,%20Caitlan%20Slides.pptx" TargetMode="External"/><Relationship Id="rId7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file:///\\ddc-fs\redirectedfolders\zsullivan\Desktop\Sizoo,%20Dave%20Slides.pptx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file:///\\ddc-fs\redirectedfolders\zsullivan\Desktop\Steinbach,%20Ryan.pptx" TargetMode="External"/><Relationship Id="rId5" Type="http://schemas.openxmlformats.org/officeDocument/2006/relationships/image" Target="../media/image13.jpg"/><Relationship Id="rId10" Type="http://schemas.openxmlformats.org/officeDocument/2006/relationships/image" Target="../media/image1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\\ddc-fs\redirectedfolders\zsullivan\Desktop\Nolen,%20Billy%20Slides.pptx" TargetMode="External"/><Relationship Id="rId3" Type="http://schemas.openxmlformats.org/officeDocument/2006/relationships/hyperlink" Target="file:///\\ddc-fs\redirectedfolders\zsullivan\Desktop\Nolen,%20Billy%20Video.MP4" TargetMode="External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hyperlink" Target="file:///\\ddc-fs\redirectedfolders\zsullivan\Desktop\O'Brien,%20Scott.mp4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17.jpg"/><Relationship Id="rId9" Type="http://schemas.openxmlformats.org/officeDocument/2006/relationships/hyperlink" Target="file:///\\ddc-fs\redirectedfolders\zsullivan\Desktop\O'Brien,%20Scott%20Slides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6CF55-849A-D7AD-B884-C3062773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8524" y="698280"/>
            <a:ext cx="3401961" cy="349479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to the 2023 National Advanced Air Mobility Industry Forum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26F247FF-DF91-35E5-ECDE-36F8DF31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39" y="640081"/>
            <a:ext cx="5442937" cy="5054156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2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F5EB-D56B-DA12-C4DD-CB1BD985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DoD Interests in AAM Panel</a:t>
            </a:r>
          </a:p>
        </p:txBody>
      </p:sp>
      <p:pic>
        <p:nvPicPr>
          <p:cNvPr id="6" name="Picture 5" descr="A person in a suit and tie&#10;&#10;Description automatically generated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64DFE06-5764-28F6-3037-610564F3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2300199"/>
            <a:ext cx="2137341" cy="2672773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2D36A093-2000-316F-20D4-29D51327E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0834"/>
          <a:stretch/>
        </p:blipFill>
        <p:spPr>
          <a:xfrm>
            <a:off x="3652521" y="2295467"/>
            <a:ext cx="2137341" cy="2672773"/>
          </a:xfrm>
          <a:prstGeom prst="rect">
            <a:avLst/>
          </a:prstGeom>
        </p:spPr>
      </p:pic>
      <p:pic>
        <p:nvPicPr>
          <p:cNvPr id="10" name="Picture 9" descr="A person in a suit and tie&#10;&#10;Description automatically generated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249AB609-4631-0C41-22AE-EF8AC8BF4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1" y="2295467"/>
            <a:ext cx="2137782" cy="2672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FF084-1FCC-E784-81B9-DBE028241729}"/>
              </a:ext>
            </a:extLst>
          </p:cNvPr>
          <p:cNvSpPr txBox="1"/>
          <p:nvPr/>
        </p:nvSpPr>
        <p:spPr>
          <a:xfrm>
            <a:off x="3343275" y="5240597"/>
            <a:ext cx="2752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George “Hog” Griffiths</a:t>
            </a:r>
            <a:br>
              <a:rPr lang="en-US" sz="1600" b="1" dirty="0"/>
            </a:br>
            <a:r>
              <a:rPr lang="en-US" sz="1400" dirty="0"/>
              <a:t>Airworthiness and Test Lead, AFWERX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6A014F-3AF6-62CA-BEB2-4CC7A6A433C0}"/>
              </a:ext>
            </a:extLst>
          </p:cNvPr>
          <p:cNvSpPr txBox="1"/>
          <p:nvPr/>
        </p:nvSpPr>
        <p:spPr>
          <a:xfrm>
            <a:off x="6062850" y="5250061"/>
            <a:ext cx="2752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Dr. Michael Gregg</a:t>
            </a:r>
            <a:br>
              <a:rPr lang="en-US" sz="1600" b="1" dirty="0"/>
            </a:br>
            <a:r>
              <a:rPr lang="en-US" sz="1400" dirty="0"/>
              <a:t>Director, Aerospace Systems Directorate, AFRL</a:t>
            </a:r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75E3D-6586-7C49-D0C9-F672FC01C699}"/>
              </a:ext>
            </a:extLst>
          </p:cNvPr>
          <p:cNvSpPr txBox="1"/>
          <p:nvPr/>
        </p:nvSpPr>
        <p:spPr>
          <a:xfrm>
            <a:off x="8812248" y="5250061"/>
            <a:ext cx="288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Maj Brian “Tadpole” Heeter</a:t>
            </a:r>
            <a:br>
              <a:rPr lang="en-US" sz="1600" b="1" dirty="0"/>
            </a:br>
            <a:r>
              <a:rPr lang="en-US" sz="1400" dirty="0"/>
              <a:t>Aviation Department, HQ USMC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FB49D-ABEC-BDC8-AB06-8F7747C3FE44}"/>
              </a:ext>
            </a:extLst>
          </p:cNvPr>
          <p:cNvSpPr txBox="1"/>
          <p:nvPr/>
        </p:nvSpPr>
        <p:spPr>
          <a:xfrm>
            <a:off x="627027" y="5250061"/>
            <a:ext cx="27527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Tim McCartney</a:t>
            </a:r>
            <a:br>
              <a:rPr lang="en-US" dirty="0"/>
            </a:br>
            <a:r>
              <a:rPr lang="en-US" sz="1400" dirty="0"/>
              <a:t>Director, Aeronautics Research Directorate, NASA Glenn Research Center</a:t>
            </a:r>
            <a:endParaRPr lang="en-US" dirty="0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29980188-FB26-AF21-49D8-AFB743D10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18" y="81974"/>
            <a:ext cx="1782723" cy="1655386"/>
          </a:xfrm>
          <a:prstGeom prst="rect">
            <a:avLst/>
          </a:prstGeom>
        </p:spPr>
      </p:pic>
      <p:pic>
        <p:nvPicPr>
          <p:cNvPr id="4" name="Picture 3" descr="A person in military uniform&#10;&#10;Description automatically generated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F283DCD0-BA47-7CEB-3572-EACF6D1CD3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r="8705"/>
          <a:stretch/>
        </p:blipFill>
        <p:spPr>
          <a:xfrm>
            <a:off x="9124202" y="2295467"/>
            <a:ext cx="2257215" cy="26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D0A1-EFED-6D0B-6F98-960418E4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968239"/>
            <a:ext cx="10058400" cy="6908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Program will resume in 15 minutes.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C851-CA23-780C-BA6D-52D05EBAA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44" y="2246876"/>
            <a:ext cx="2546112" cy="23642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7AC9AF-433E-BA43-0342-70B4B9D6A403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Networking Break</a:t>
            </a:r>
          </a:p>
        </p:txBody>
      </p:sp>
    </p:spTree>
    <p:extLst>
      <p:ext uri="{BB962C8B-B14F-4D97-AF65-F5344CB8AC3E}">
        <p14:creationId xmlns:p14="http://schemas.microsoft.com/office/powerpoint/2010/main" val="313454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7D1C-970B-7261-46D7-A3E906E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AAM Suppliers Panel</a:t>
            </a:r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D087E3E3-7504-503B-7909-4673217B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20052"/>
          <a:stretch/>
        </p:blipFill>
        <p:spPr>
          <a:xfrm>
            <a:off x="830393" y="2256848"/>
            <a:ext cx="1636529" cy="2214722"/>
          </a:xfrm>
          <a:prstGeom prst="rect">
            <a:avLst/>
          </a:prstGeom>
        </p:spPr>
      </p:pic>
      <p:pic>
        <p:nvPicPr>
          <p:cNvPr id="4098" name="Picture 2" descr="Stacy Biel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3168110C-D52F-09F0-89B5-7F74F65B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3967"/>
          <a:stretch/>
        </p:blipFill>
        <p:spPr bwMode="auto">
          <a:xfrm>
            <a:off x="3615711" y="2245514"/>
            <a:ext cx="1628155" cy="22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wearing a purple tie&#10;&#10;Description automatically generated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2D29D91-B95F-902E-AC14-EC7791EDF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83" y="2245514"/>
            <a:ext cx="1476481" cy="2214722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6454631-4B6F-D881-3122-1960C1EA0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r="460"/>
          <a:stretch/>
        </p:blipFill>
        <p:spPr>
          <a:xfrm>
            <a:off x="9115182" y="2245514"/>
            <a:ext cx="1636530" cy="22147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814FB6-ACCF-FFF6-53C6-EDB055313A07}"/>
              </a:ext>
            </a:extLst>
          </p:cNvPr>
          <p:cNvSpPr txBox="1"/>
          <p:nvPr/>
        </p:nvSpPr>
        <p:spPr>
          <a:xfrm>
            <a:off x="686632" y="4646357"/>
            <a:ext cx="19240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Dana Jensen</a:t>
            </a:r>
            <a:br>
              <a:rPr lang="en-US" dirty="0"/>
            </a:br>
            <a:r>
              <a:rPr lang="en-US" sz="1400" dirty="0"/>
              <a:t>Senior Industrial Policy Analyst, USAF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B4E62-FB42-185F-1CC8-02338478D5B5}"/>
              </a:ext>
            </a:extLst>
          </p:cNvPr>
          <p:cNvSpPr txBox="1"/>
          <p:nvPr/>
        </p:nvSpPr>
        <p:spPr>
          <a:xfrm>
            <a:off x="3427751" y="4646357"/>
            <a:ext cx="19240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Stacy Biel</a:t>
            </a:r>
            <a:br>
              <a:rPr lang="en-US" dirty="0"/>
            </a:br>
            <a:r>
              <a:rPr lang="en-US" sz="1400" dirty="0"/>
              <a:t>Segment Manager, UAM, Military &amp; Defense, Toray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5344BF-5486-D317-E4DB-77A5148932FD}"/>
              </a:ext>
            </a:extLst>
          </p:cNvPr>
          <p:cNvSpPr txBox="1"/>
          <p:nvPr/>
        </p:nvSpPr>
        <p:spPr>
          <a:xfrm>
            <a:off x="6199586" y="4646357"/>
            <a:ext cx="1924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Keven </a:t>
            </a:r>
            <a:r>
              <a:rPr lang="en-US" sz="1600" b="1" dirty="0" err="1"/>
              <a:t>Gambold</a:t>
            </a:r>
            <a:br>
              <a:rPr lang="en-US" dirty="0"/>
            </a:br>
            <a:r>
              <a:rPr lang="en-US" sz="1400" dirty="0"/>
              <a:t>CEO, Unmanned Experts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308E6B-C815-4B55-1189-EF3C788B1529}"/>
              </a:ext>
            </a:extLst>
          </p:cNvPr>
          <p:cNvSpPr txBox="1"/>
          <p:nvPr/>
        </p:nvSpPr>
        <p:spPr>
          <a:xfrm>
            <a:off x="8971422" y="4646357"/>
            <a:ext cx="1924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Kevin Cain</a:t>
            </a:r>
            <a:br>
              <a:rPr lang="en-US" dirty="0"/>
            </a:br>
            <a:r>
              <a:rPr lang="en-US" sz="1400" dirty="0"/>
              <a:t>Chief Technology Officer, Aria Group</a:t>
            </a:r>
            <a:endParaRPr lang="en-US" dirty="0"/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17EE9DB2-2799-A7AC-0C97-D3CEFFA6F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410" y="120591"/>
            <a:ext cx="1741136" cy="16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FF407-DB1C-02CF-C871-0751AA91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Critical Elements for AAM Success Panel</a:t>
            </a:r>
          </a:p>
        </p:txBody>
      </p:sp>
      <p:pic>
        <p:nvPicPr>
          <p:cNvPr id="6" name="Picture 5" descr="A person in a suit standing in front of a flag&#10;&#10;Description automatically generated">
            <a:extLst>
              <a:ext uri="{FF2B5EF4-FFF2-40B4-BE49-F238E27FC236}">
                <a16:creationId xmlns:a16="http://schemas.microsoft.com/office/drawing/2014/main" id="{BCD31114-138C-6FA1-94CB-64FDDF10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3" y="2238374"/>
            <a:ext cx="1704414" cy="2184049"/>
          </a:xfrm>
          <a:prstGeom prst="rect">
            <a:avLst/>
          </a:prstGeom>
        </p:spPr>
      </p:pic>
      <p:pic>
        <p:nvPicPr>
          <p:cNvPr id="8" name="Picture 7" descr="A person smiling in front of flags&#10;&#10;Description automatically generated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0426FC73-EC8C-2E7F-AFDD-7B03118D3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17" y="2238374"/>
            <a:ext cx="1626041" cy="2184049"/>
          </a:xfrm>
          <a:prstGeom prst="rect">
            <a:avLst/>
          </a:prstGeom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B692EB07-DF5E-F303-3315-1F34EA53B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88" y="2238374"/>
            <a:ext cx="1747239" cy="2184049"/>
          </a:xfrm>
          <a:prstGeom prst="rect">
            <a:avLst/>
          </a:prstGeom>
        </p:spPr>
      </p:pic>
      <p:pic>
        <p:nvPicPr>
          <p:cNvPr id="12" name="Picture 11" descr="A person in a suit&#10;&#10;Description automatically generated">
            <a:extLst>
              <a:ext uri="{FF2B5EF4-FFF2-40B4-BE49-F238E27FC236}">
                <a16:creationId xmlns:a16="http://schemas.microsoft.com/office/drawing/2014/main" id="{8CE530A6-BC1A-86E6-64CE-AF4603F27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57" y="2238374"/>
            <a:ext cx="1747239" cy="2184214"/>
          </a:xfrm>
          <a:prstGeom prst="rect">
            <a:avLst/>
          </a:prstGeom>
        </p:spPr>
      </p:pic>
      <p:pic>
        <p:nvPicPr>
          <p:cNvPr id="14" name="Picture 13" descr="A person wearing headphones and smiling&#10;&#10;Description automatically generated">
            <a:extLst>
              <a:ext uri="{FF2B5EF4-FFF2-40B4-BE49-F238E27FC236}">
                <a16:creationId xmlns:a16="http://schemas.microsoft.com/office/drawing/2014/main" id="{2E56DBA1-D1BD-925B-8133-B4C29A9E50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519"/>
          <a:stretch/>
        </p:blipFill>
        <p:spPr>
          <a:xfrm>
            <a:off x="8471561" y="2238372"/>
            <a:ext cx="1747240" cy="2184049"/>
          </a:xfrm>
          <a:prstGeom prst="rect">
            <a:avLst/>
          </a:prstGeom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EC92D66F-B9ED-C880-9FC2-939325BD4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367" y="2238372"/>
            <a:ext cx="1456033" cy="21840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2DCF63-7858-E08D-811A-B0AD19DCDED0}"/>
              </a:ext>
            </a:extLst>
          </p:cNvPr>
          <p:cNvSpPr txBox="1"/>
          <p:nvPr/>
        </p:nvSpPr>
        <p:spPr>
          <a:xfrm>
            <a:off x="111760" y="4628198"/>
            <a:ext cx="19710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Shannetta</a:t>
            </a:r>
            <a:r>
              <a:rPr lang="en-US" sz="1600" b="1" dirty="0"/>
              <a:t> Griffin</a:t>
            </a:r>
            <a:br>
              <a:rPr lang="en-US" dirty="0"/>
            </a:br>
            <a:r>
              <a:rPr lang="en-US" sz="1400" dirty="0"/>
              <a:t>Associate Administrator for Airports, FAA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62A759-B822-1EC4-ED66-2475192D6777}"/>
              </a:ext>
            </a:extLst>
          </p:cNvPr>
          <p:cNvSpPr txBox="1"/>
          <p:nvPr/>
        </p:nvSpPr>
        <p:spPr>
          <a:xfrm>
            <a:off x="10278863" y="4628197"/>
            <a:ext cx="19710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Jason Lorenzon</a:t>
            </a:r>
            <a:br>
              <a:rPr lang="en-US" dirty="0"/>
            </a:br>
            <a:r>
              <a:rPr lang="en-US" sz="1400" dirty="0"/>
              <a:t>Professor of Aviation Law, Kent State University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39283-3A2D-C02A-A26D-36EFAB2E9079}"/>
              </a:ext>
            </a:extLst>
          </p:cNvPr>
          <p:cNvSpPr txBox="1"/>
          <p:nvPr/>
        </p:nvSpPr>
        <p:spPr>
          <a:xfrm>
            <a:off x="8359661" y="4628196"/>
            <a:ext cx="1971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Ethan </a:t>
            </a:r>
            <a:r>
              <a:rPr lang="en-US" sz="1600" b="1" dirty="0" err="1"/>
              <a:t>Krimins</a:t>
            </a:r>
            <a:br>
              <a:rPr lang="en-US" dirty="0"/>
            </a:br>
            <a:r>
              <a:rPr lang="en-US" sz="1400" dirty="0"/>
              <a:t>President, Flight Profiler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B00292-3797-EB70-6CA9-5A90C5DD2E71}"/>
              </a:ext>
            </a:extLst>
          </p:cNvPr>
          <p:cNvSpPr txBox="1"/>
          <p:nvPr/>
        </p:nvSpPr>
        <p:spPr>
          <a:xfrm>
            <a:off x="6294856" y="4628196"/>
            <a:ext cx="19710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Zach Shuman</a:t>
            </a:r>
            <a:br>
              <a:rPr lang="en-US" dirty="0"/>
            </a:br>
            <a:r>
              <a:rPr lang="en-US" sz="1400" dirty="0"/>
              <a:t>National Aviation Services Practice Leader, </a:t>
            </a:r>
            <a:r>
              <a:rPr lang="en-US" sz="1400" dirty="0" err="1"/>
              <a:t>Woolpert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817E7-15FD-3861-E647-3226B714E0FC}"/>
              </a:ext>
            </a:extLst>
          </p:cNvPr>
          <p:cNvSpPr txBox="1"/>
          <p:nvPr/>
        </p:nvSpPr>
        <p:spPr>
          <a:xfrm>
            <a:off x="4087177" y="4628196"/>
            <a:ext cx="21773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Dr. Kelly Cohen</a:t>
            </a:r>
            <a:br>
              <a:rPr lang="en-US" dirty="0"/>
            </a:br>
            <a:r>
              <a:rPr lang="en-US" sz="1400" dirty="0"/>
              <a:t>Endowed Chair, Aerospace Engineering and Engineering Mechanics, University of Cincinnati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799568-E774-84AB-C8B8-E820993120CE}"/>
              </a:ext>
            </a:extLst>
          </p:cNvPr>
          <p:cNvSpPr txBox="1"/>
          <p:nvPr/>
        </p:nvSpPr>
        <p:spPr>
          <a:xfrm>
            <a:off x="2138317" y="4628196"/>
            <a:ext cx="197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Caitlan </a:t>
            </a:r>
            <a:r>
              <a:rPr lang="en-US" sz="1600" b="1" dirty="0" err="1"/>
              <a:t>Flis</a:t>
            </a:r>
            <a:br>
              <a:rPr lang="en-US" dirty="0"/>
            </a:br>
            <a:r>
              <a:rPr lang="en-US" sz="1400" dirty="0"/>
              <a:t>Assistant Policy Director, Office of Ohio Governor Mike DeWine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2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A34A-E51D-7D17-EA7A-46D32DA0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2023 National Advanced Air Mobility Industry Forum Questionnaire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4D5C312-B84D-7BF5-B1A6-7B2A51C58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65" y="1968214"/>
            <a:ext cx="4290270" cy="42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5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8F9A4-C7EF-4C00-138F-B329E9621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974339"/>
            <a:ext cx="10058400" cy="66594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Thank You to Our Sponsors</a:t>
            </a:r>
          </a:p>
        </p:txBody>
      </p:sp>
      <p:pic>
        <p:nvPicPr>
          <p:cNvPr id="4" name="Picture 3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2E16023D-453B-F6D6-DFE9-51DFB1C7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78" y="1950437"/>
            <a:ext cx="8321040" cy="43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9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82F-02B7-6CCA-EBEE-A6A01CDA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Welcome Remarks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E8D47-E104-38AE-BE77-DAFF9A6E7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9839" y="2120900"/>
            <a:ext cx="5217795" cy="3748193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Representative Adam Holmes</a:t>
            </a:r>
            <a:br>
              <a:rPr lang="en-US" sz="2400" dirty="0"/>
            </a:br>
            <a:r>
              <a:rPr lang="en-US" sz="2400" dirty="0"/>
              <a:t>Chairman, Aviation and Aerospace Committee, Ohio House of Representatives</a:t>
            </a:r>
          </a:p>
        </p:txBody>
      </p:sp>
      <p:pic>
        <p:nvPicPr>
          <p:cNvPr id="7" name="Content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8FDCBFB5-69B7-46EF-4DDF-2FA04B6E54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23" y="2120900"/>
            <a:ext cx="2677205" cy="3748088"/>
          </a:xfr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F42EEA57-08A1-4CE5-8FD7-805E8C3D5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0" y="96519"/>
            <a:ext cx="1767060" cy="16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6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BE84-3F5E-93B5-65C2-019C3F96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AAM Keynote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A105F-1534-A152-85C4-2292854F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624" y="2120900"/>
            <a:ext cx="4546391" cy="3748193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Mr. Greg Bowles</a:t>
            </a:r>
            <a:br>
              <a:rPr lang="en-US" sz="2000" dirty="0"/>
            </a:br>
            <a:r>
              <a:rPr lang="en-US" sz="2400" dirty="0"/>
              <a:t>Head of Government and Regulatory Affairs, Joby Aviation</a:t>
            </a:r>
            <a:endParaRPr lang="en-US" sz="2000" dirty="0"/>
          </a:p>
          <a:p>
            <a:pPr algn="r"/>
            <a:endParaRPr lang="en-US" sz="2000" dirty="0"/>
          </a:p>
        </p:txBody>
      </p:sp>
      <p:pic>
        <p:nvPicPr>
          <p:cNvPr id="6" name="Picture 5" descr="A person with glitter on his face&#10;&#10;Description automatically generated">
            <a:extLst>
              <a:ext uri="{FF2B5EF4-FFF2-40B4-BE49-F238E27FC236}">
                <a16:creationId xmlns:a16="http://schemas.microsoft.com/office/drawing/2014/main" id="{C0601174-3645-E33D-CAF6-C69EAD1A6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/>
          <a:stretch/>
        </p:blipFill>
        <p:spPr>
          <a:xfrm>
            <a:off x="6454987" y="2120900"/>
            <a:ext cx="4357370" cy="366258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6983117-5DCD-5A15-CF15-ADCC89221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80" y="145402"/>
            <a:ext cx="1746039" cy="162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9715-87F6-0262-AE0E-B3A416D9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State of AAM Panel</a:t>
            </a:r>
          </a:p>
        </p:txBody>
      </p:sp>
      <p:pic>
        <p:nvPicPr>
          <p:cNvPr id="6" name="Picture 5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E088B1C-115C-8CB2-7418-764BB60BD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400717"/>
            <a:ext cx="1760419" cy="2200524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61850051-712C-0786-8666-041EB9CA6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07" y="2396357"/>
            <a:ext cx="1717709" cy="220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71F58-10B3-8A75-FDFF-6817EDA6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27" y="2400717"/>
            <a:ext cx="1650392" cy="2200523"/>
          </a:xfrm>
          <a:prstGeom prst="rect">
            <a:avLst/>
          </a:prstGeom>
        </p:spPr>
      </p:pic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75E8356-3234-DDFD-D31F-0B244248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41" y="2395414"/>
            <a:ext cx="1861191" cy="2202410"/>
          </a:xfrm>
          <a:prstGeom prst="rect">
            <a:avLst/>
          </a:prstGeom>
        </p:spPr>
      </p:pic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CC7BBFDD-8266-3C58-65FA-3CC7EFE01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0" y="2392291"/>
            <a:ext cx="1735836" cy="2204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578300-29D1-03F5-B86B-F02BCE09CBE5}"/>
              </a:ext>
            </a:extLst>
          </p:cNvPr>
          <p:cNvSpPr txBox="1"/>
          <p:nvPr/>
        </p:nvSpPr>
        <p:spPr>
          <a:xfrm>
            <a:off x="354844" y="4820921"/>
            <a:ext cx="2367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Col Elliot “NEO” Leigh</a:t>
            </a:r>
            <a:br>
              <a:rPr lang="en-US" sz="1600" dirty="0"/>
            </a:br>
            <a:r>
              <a:rPr lang="en-US" sz="1400" dirty="0"/>
              <a:t>Director, AFWERX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F8BA8-29BD-5973-C4E6-BFCD90930A7E}"/>
              </a:ext>
            </a:extLst>
          </p:cNvPr>
          <p:cNvSpPr txBox="1"/>
          <p:nvPr/>
        </p:nvSpPr>
        <p:spPr>
          <a:xfrm>
            <a:off x="7102596" y="4820921"/>
            <a:ext cx="23672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Megan Eisenstein</a:t>
            </a:r>
            <a:br>
              <a:rPr lang="en-US" dirty="0"/>
            </a:br>
            <a:r>
              <a:rPr lang="en-US" sz="1400" dirty="0"/>
              <a:t>Managing Director, Industry Affairs &amp; Innovation, National Air Transportation Association (NATA)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3E56F9-E3E1-73E3-9E3B-D6E4A44A7BFD}"/>
              </a:ext>
            </a:extLst>
          </p:cNvPr>
          <p:cNvSpPr txBox="1"/>
          <p:nvPr/>
        </p:nvSpPr>
        <p:spPr>
          <a:xfrm>
            <a:off x="4865074" y="4820921"/>
            <a:ext cx="2367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Sergio Cecutta</a:t>
            </a:r>
            <a:br>
              <a:rPr lang="en-US" sz="1600" dirty="0"/>
            </a:br>
            <a:r>
              <a:rPr lang="en-US" sz="1400" dirty="0"/>
              <a:t>Founding Partner, SMG Consulting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BFDB83-1A48-DEFB-91DD-88864A4649D0}"/>
              </a:ext>
            </a:extLst>
          </p:cNvPr>
          <p:cNvSpPr txBox="1"/>
          <p:nvPr/>
        </p:nvSpPr>
        <p:spPr>
          <a:xfrm>
            <a:off x="9433998" y="4820921"/>
            <a:ext cx="23672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David Dunning</a:t>
            </a:r>
            <a:br>
              <a:rPr lang="en-US" sz="1600" dirty="0"/>
            </a:br>
            <a:r>
              <a:rPr lang="en-US" sz="1400" dirty="0"/>
              <a:t>Director, Global Innovation &amp; Policy, General Aviation Manufacturers Association (GAMA)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88443-4C2C-AD66-DF6F-37BF658AF9C7}"/>
              </a:ext>
            </a:extLst>
          </p:cNvPr>
          <p:cNvSpPr txBox="1"/>
          <p:nvPr/>
        </p:nvSpPr>
        <p:spPr>
          <a:xfrm>
            <a:off x="2592366" y="4820921"/>
            <a:ext cx="2367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Erik Amend</a:t>
            </a:r>
            <a:br>
              <a:rPr lang="en-US" sz="1600" dirty="0"/>
            </a:br>
            <a:r>
              <a:rPr lang="en-US" sz="1400" dirty="0"/>
              <a:t>Regional Administrator, Great Lakes Region, FAA</a:t>
            </a:r>
            <a:endParaRPr lang="en-US" sz="1600" dirty="0"/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C9ACEE4E-DD7B-12E9-EAF2-7FEAF2D1A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72" y="141757"/>
            <a:ext cx="1718342" cy="15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9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D0A1-EFED-6D0B-6F98-960418E4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968239"/>
            <a:ext cx="10058400" cy="6908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Program will resume in 15 minutes.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C851-CA23-780C-BA6D-52D05EBAA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44" y="2246876"/>
            <a:ext cx="2546112" cy="23642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7AC9AF-433E-BA43-0342-70B4B9D6A403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Networking Break</a:t>
            </a:r>
          </a:p>
        </p:txBody>
      </p:sp>
    </p:spTree>
    <p:extLst>
      <p:ext uri="{BB962C8B-B14F-4D97-AF65-F5344CB8AC3E}">
        <p14:creationId xmlns:p14="http://schemas.microsoft.com/office/powerpoint/2010/main" val="34382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D9E6-CF4F-E412-2D24-83F6973E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AAM Policy and Federal Partnerships Discussion</a:t>
            </a:r>
          </a:p>
        </p:txBody>
      </p:sp>
      <p:pic>
        <p:nvPicPr>
          <p:cNvPr id="6" name="Picture 5" descr="A person in a black blazer and red shirt&#10;&#10;Description automatically generated">
            <a:extLst>
              <a:ext uri="{FF2B5EF4-FFF2-40B4-BE49-F238E27FC236}">
                <a16:creationId xmlns:a16="http://schemas.microsoft.com/office/drawing/2014/main" id="{AE579C48-6ED9-9C31-A214-658EF0162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6" y="2419131"/>
            <a:ext cx="1682148" cy="2355007"/>
          </a:xfrm>
          <a:prstGeom prst="rect">
            <a:avLst/>
          </a:prstGeom>
        </p:spPr>
      </p:pic>
      <p:pic>
        <p:nvPicPr>
          <p:cNvPr id="12" name="Picture 11" descr="A close-up of a person&#10;&#10;Description automatically generated">
            <a:extLst>
              <a:ext uri="{FF2B5EF4-FFF2-40B4-BE49-F238E27FC236}">
                <a16:creationId xmlns:a16="http://schemas.microsoft.com/office/drawing/2014/main" id="{3A5598E3-1BC8-7254-B357-C2A591CA5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3035"/>
          <a:stretch/>
        </p:blipFill>
        <p:spPr>
          <a:xfrm>
            <a:off x="2335422" y="2419131"/>
            <a:ext cx="2044341" cy="2355007"/>
          </a:xfrm>
          <a:prstGeom prst="rect">
            <a:avLst/>
          </a:prstGeom>
        </p:spPr>
      </p:pic>
      <p:pic>
        <p:nvPicPr>
          <p:cNvPr id="14" name="Picture 13" descr="A person standing on a ladder next to a jet&#10;&#10;Description automatically generated">
            <a:extLst>
              <a:ext uri="{FF2B5EF4-FFF2-40B4-BE49-F238E27FC236}">
                <a16:creationId xmlns:a16="http://schemas.microsoft.com/office/drawing/2014/main" id="{B2216D86-BB23-9211-5FA9-45B71067C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8" t="27800" r="29528"/>
          <a:stretch/>
        </p:blipFill>
        <p:spPr>
          <a:xfrm>
            <a:off x="4832463" y="2419131"/>
            <a:ext cx="1609831" cy="2355007"/>
          </a:xfrm>
          <a:prstGeom prst="rect">
            <a:avLst/>
          </a:prstGeom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9F476CF9-2859-8024-AEE5-9027BE2C4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14517"/>
          <a:stretch/>
        </p:blipFill>
        <p:spPr>
          <a:xfrm>
            <a:off x="6894995" y="2419131"/>
            <a:ext cx="1285096" cy="2355007"/>
          </a:xfrm>
          <a:prstGeom prst="rect">
            <a:avLst/>
          </a:prstGeom>
        </p:spPr>
      </p:pic>
      <p:pic>
        <p:nvPicPr>
          <p:cNvPr id="18" name="Picture 17" descr="A person in a suit standing in front of a banner&#10;&#10;Description automatically generated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324D4CA0-ED5F-7149-753B-B34ECF5A73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1408" r="35915" b="32148"/>
          <a:stretch/>
        </p:blipFill>
        <p:spPr>
          <a:xfrm>
            <a:off x="8581145" y="2419131"/>
            <a:ext cx="1475510" cy="2355007"/>
          </a:xfrm>
          <a:prstGeom prst="rect">
            <a:avLst/>
          </a:prstGeom>
        </p:spPr>
      </p:pic>
      <p:pic>
        <p:nvPicPr>
          <p:cNvPr id="20" name="Picture 19" descr="A person in a suit and tie&#10;&#10;Description automatically generated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15033C32-081E-AA06-F44B-F88AD31DD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9" b="31351"/>
          <a:stretch/>
        </p:blipFill>
        <p:spPr>
          <a:xfrm>
            <a:off x="10457710" y="2419131"/>
            <a:ext cx="1573405" cy="23550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F8E6BC-1C51-F6E2-A2B6-77FB7D6A945B}"/>
              </a:ext>
            </a:extLst>
          </p:cNvPr>
          <p:cNvSpPr txBox="1"/>
          <p:nvPr/>
        </p:nvSpPr>
        <p:spPr>
          <a:xfrm>
            <a:off x="115719" y="5008852"/>
            <a:ext cx="1991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Elaine Bryant</a:t>
            </a:r>
            <a:br>
              <a:rPr lang="en-US" sz="1600" dirty="0"/>
            </a:br>
            <a:r>
              <a:rPr lang="en-US" sz="1200" dirty="0"/>
              <a:t>Executive Vice President, Aerospace &amp; Defense, Dayton Development Coalition &amp; Managing Director, Military &amp; Federal, JobsOhio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1155B-8EC3-4351-77A2-1436B0FF8BE7}"/>
              </a:ext>
            </a:extLst>
          </p:cNvPr>
          <p:cNvSpPr txBox="1"/>
          <p:nvPr/>
        </p:nvSpPr>
        <p:spPr>
          <a:xfrm>
            <a:off x="2302047" y="5007552"/>
            <a:ext cx="211108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Clare Doherty</a:t>
            </a:r>
            <a:br>
              <a:rPr lang="en-US" sz="1600" dirty="0"/>
            </a:br>
            <a:r>
              <a:rPr lang="en-US" sz="1400" dirty="0"/>
              <a:t>Vice President, Government Relations &amp; Transportation Executive, FlightSafety International</a:t>
            </a:r>
            <a:endParaRPr lang="en-US" sz="1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EB45A-6CCE-1F5D-8103-BE42F3501FA8}"/>
              </a:ext>
            </a:extLst>
          </p:cNvPr>
          <p:cNvSpPr txBox="1"/>
          <p:nvPr/>
        </p:nvSpPr>
        <p:spPr>
          <a:xfrm>
            <a:off x="4641698" y="5008852"/>
            <a:ext cx="19913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Gerrit Everson</a:t>
            </a:r>
            <a:br>
              <a:rPr lang="en-US" sz="1600" b="1" dirty="0"/>
            </a:br>
            <a:r>
              <a:rPr lang="en-US" sz="1400" dirty="0"/>
              <a:t>Air Mobility Pathfinders (AMP) Vehicle Flight Test Team Lead, NASA AFRC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D9F002-5F45-13BC-7A05-6A69C4286475}"/>
              </a:ext>
            </a:extLst>
          </p:cNvPr>
          <p:cNvSpPr txBox="1"/>
          <p:nvPr/>
        </p:nvSpPr>
        <p:spPr>
          <a:xfrm>
            <a:off x="6555768" y="5019040"/>
            <a:ext cx="199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Dash </a:t>
            </a:r>
            <a:r>
              <a:rPr lang="en-US" sz="1600" b="1" dirty="0" err="1"/>
              <a:t>Divakaran</a:t>
            </a:r>
            <a:br>
              <a:rPr lang="en-US" sz="1600" b="1" dirty="0"/>
            </a:br>
            <a:r>
              <a:rPr lang="en-US" sz="1400" dirty="0"/>
              <a:t>Head of Airspace Innovation &amp; Prime Partnerships, AFWERX</a:t>
            </a:r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574280-47C9-824D-C23E-7731631597FE}"/>
              </a:ext>
            </a:extLst>
          </p:cNvPr>
          <p:cNvSpPr txBox="1"/>
          <p:nvPr/>
        </p:nvSpPr>
        <p:spPr>
          <a:xfrm>
            <a:off x="8323220" y="5008852"/>
            <a:ext cx="199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Ryan Steinbach</a:t>
            </a:r>
            <a:br>
              <a:rPr lang="en-US" sz="1600" b="1" dirty="0"/>
            </a:br>
            <a:r>
              <a:rPr lang="en-US" sz="1400" dirty="0"/>
              <a:t>Aviation Policy Coordinator, US Department of Transportation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C61D27-EF3B-BA18-686D-6B14A1525444}"/>
              </a:ext>
            </a:extLst>
          </p:cNvPr>
          <p:cNvSpPr txBox="1"/>
          <p:nvPr/>
        </p:nvSpPr>
        <p:spPr>
          <a:xfrm>
            <a:off x="10160000" y="5008851"/>
            <a:ext cx="199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David Sizoo</a:t>
            </a:r>
            <a:br>
              <a:rPr lang="en-US" sz="1600" b="1" dirty="0"/>
            </a:br>
            <a:r>
              <a:rPr lang="en-US" sz="1600" dirty="0"/>
              <a:t>Flight Test Pilot, FAA</a:t>
            </a:r>
          </a:p>
        </p:txBody>
      </p:sp>
      <p:pic>
        <p:nvPicPr>
          <p:cNvPr id="29" name="Picture 28" descr="Logo&#10;&#10;Description automatically generated with medium confidence">
            <a:extLst>
              <a:ext uri="{FF2B5EF4-FFF2-40B4-BE49-F238E27FC236}">
                <a16:creationId xmlns:a16="http://schemas.microsoft.com/office/drawing/2014/main" id="{964771BC-FC3B-FFC6-5879-3702567D50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656" y="197602"/>
            <a:ext cx="1754047" cy="16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4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D0A1-EFED-6D0B-6F98-960418E4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968239"/>
            <a:ext cx="10058400" cy="6908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Program will resume at 12:00 PM.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C851-CA23-780C-BA6D-52D05EBAA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44" y="2246876"/>
            <a:ext cx="2546112" cy="23642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7AC9AF-433E-BA43-0342-70B4B9D6A403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Lunch Break</a:t>
            </a:r>
          </a:p>
        </p:txBody>
      </p:sp>
    </p:spTree>
    <p:extLst>
      <p:ext uri="{BB962C8B-B14F-4D97-AF65-F5344CB8AC3E}">
        <p14:creationId xmlns:p14="http://schemas.microsoft.com/office/powerpoint/2010/main" val="170018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5F42-49FE-F6E6-0208-729E5893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OEM Panel</a:t>
            </a:r>
          </a:p>
        </p:txBody>
      </p:sp>
      <p:pic>
        <p:nvPicPr>
          <p:cNvPr id="3074" name="Picture 2" descr="Ted Angel ">
            <a:extLst>
              <a:ext uri="{FF2B5EF4-FFF2-40B4-BE49-F238E27FC236}">
                <a16:creationId xmlns:a16="http://schemas.microsoft.com/office/drawing/2014/main" id="{2C27C6DA-DC56-70E2-7835-0E1D098D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1" y="2269491"/>
            <a:ext cx="1890486" cy="2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in a suit and sunglasses standing in front of a plane&#10;&#10;Description automatically generated">
            <a:hlinkClick r:id="rId3" action="ppaction://hlinkfile"/>
            <a:extLst>
              <a:ext uri="{FF2B5EF4-FFF2-40B4-BE49-F238E27FC236}">
                <a16:creationId xmlns:a16="http://schemas.microsoft.com/office/drawing/2014/main" id="{FE5BA3CA-89DD-89ED-990F-4E8F40A83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75" y="2273860"/>
            <a:ext cx="1706701" cy="2642311"/>
          </a:xfrm>
          <a:prstGeom prst="rect">
            <a:avLst/>
          </a:prstGeom>
        </p:spPr>
      </p:pic>
      <p:pic>
        <p:nvPicPr>
          <p:cNvPr id="10" name="Picture 9" descr="A person in a suit and glasses&#10;&#10;Description automatically generated">
            <a:hlinkClick r:id="rId5" action="ppaction://hlinkfile"/>
            <a:extLst>
              <a:ext uri="{FF2B5EF4-FFF2-40B4-BE49-F238E27FC236}">
                <a16:creationId xmlns:a16="http://schemas.microsoft.com/office/drawing/2014/main" id="{37D01709-9EB6-7067-D3C3-45EEA854C4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r="13820"/>
          <a:stretch/>
        </p:blipFill>
        <p:spPr>
          <a:xfrm>
            <a:off x="6707325" y="2269491"/>
            <a:ext cx="1917899" cy="2646680"/>
          </a:xfrm>
          <a:prstGeom prst="rect">
            <a:avLst/>
          </a:prstGeom>
        </p:spPr>
      </p:pic>
      <p:pic>
        <p:nvPicPr>
          <p:cNvPr id="12" name="Picture 11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370C8F3F-3381-0A75-26EC-E9989F9FEF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r="17082"/>
          <a:stretch/>
        </p:blipFill>
        <p:spPr>
          <a:xfrm>
            <a:off x="9589246" y="2269491"/>
            <a:ext cx="1917899" cy="2646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3CFBD9-15D2-D3A0-2229-1AAF3C2874E3}"/>
              </a:ext>
            </a:extLst>
          </p:cNvPr>
          <p:cNvSpPr txBox="1"/>
          <p:nvPr/>
        </p:nvSpPr>
        <p:spPr>
          <a:xfrm>
            <a:off x="3488325" y="5204461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linkClick r:id="rId8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Billy Nolen</a:t>
            </a:r>
            <a:br>
              <a:rPr lang="en-US" dirty="0"/>
            </a:br>
            <a:r>
              <a:rPr lang="en-US" sz="1400" dirty="0"/>
              <a:t>Chief Safety Officer, Archer Aviation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6FBB0-72B6-F6CE-BEFD-390CDD7E58D0}"/>
              </a:ext>
            </a:extLst>
          </p:cNvPr>
          <p:cNvSpPr txBox="1"/>
          <p:nvPr/>
        </p:nvSpPr>
        <p:spPr>
          <a:xfrm>
            <a:off x="6523274" y="5204462"/>
            <a:ext cx="2286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linkClick r:id="rId9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 O’Brien</a:t>
            </a:r>
            <a:br>
              <a:rPr lang="en-US" dirty="0"/>
            </a:br>
            <a:r>
              <a:rPr lang="en-US" sz="1400" dirty="0"/>
              <a:t>Legislative Affairs Specialist, Reliable Robotics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6F57B-8A0C-ED97-5A5C-1C6DA2238794}"/>
              </a:ext>
            </a:extLst>
          </p:cNvPr>
          <p:cNvSpPr txBox="1"/>
          <p:nvPr/>
        </p:nvSpPr>
        <p:spPr>
          <a:xfrm>
            <a:off x="9405195" y="5204461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Jay Wakenshaw</a:t>
            </a:r>
            <a:br>
              <a:rPr lang="en-US" dirty="0"/>
            </a:br>
            <a:r>
              <a:rPr lang="en-US" sz="1400" dirty="0"/>
              <a:t>Chief Operating Officer, Elroy Air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F03D5-6D85-AFF9-C892-8B520E0011D3}"/>
              </a:ext>
            </a:extLst>
          </p:cNvPr>
          <p:cNvSpPr txBox="1"/>
          <p:nvPr/>
        </p:nvSpPr>
        <p:spPr>
          <a:xfrm>
            <a:off x="390797" y="5204462"/>
            <a:ext cx="2286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Ted Angel</a:t>
            </a:r>
            <a:br>
              <a:rPr lang="en-US" sz="1600" b="1" dirty="0"/>
            </a:br>
            <a:r>
              <a:rPr lang="en-US" sz="1400" dirty="0"/>
              <a:t>Director, Aerospace Affairs, Dayton Development Coalition</a:t>
            </a:r>
            <a:endParaRPr lang="en-US" sz="1600" b="1" dirty="0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270C3A99-B0ED-D87E-8EAB-BD7EF0F4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9" y="152566"/>
            <a:ext cx="1706701" cy="1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594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5b9b6e-0d04-4fb4-8726-c277050051ce">
      <Terms xmlns="http://schemas.microsoft.com/office/infopath/2007/PartnerControls"/>
    </lcf76f155ced4ddcb4097134ff3c332f>
    <TaxCatchAll xmlns="b8ab9071-767e-4eb3-ba40-bd66500d98c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0E4A8EFC0304095009AB6C8BB1D62" ma:contentTypeVersion="14" ma:contentTypeDescription="Create a new document." ma:contentTypeScope="" ma:versionID="9d9c94f61530365b738c695173b912a6">
  <xsd:schema xmlns:xsd="http://www.w3.org/2001/XMLSchema" xmlns:xs="http://www.w3.org/2001/XMLSchema" xmlns:p="http://schemas.microsoft.com/office/2006/metadata/properties" xmlns:ns2="315b9b6e-0d04-4fb4-8726-c277050051ce" xmlns:ns3="b8ab9071-767e-4eb3-ba40-bd66500d98cf" targetNamespace="http://schemas.microsoft.com/office/2006/metadata/properties" ma:root="true" ma:fieldsID="6cbedd45df6c6a01aeeba9998d7e00ea" ns2:_="" ns3:_="">
    <xsd:import namespace="315b9b6e-0d04-4fb4-8726-c277050051ce"/>
    <xsd:import namespace="b8ab9071-767e-4eb3-ba40-bd66500d98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b9b6e-0d04-4fb4-8726-c27705005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cf1aeda-ecb2-4a13-b2b1-9ef3dcc3b2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b9071-767e-4eb3-ba40-bd66500d98c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4f30059-13b7-4edc-99de-3e4600f843c1}" ma:internalName="TaxCatchAll" ma:showField="CatchAllData" ma:web="b8ab9071-767e-4eb3-ba40-bd66500d98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1D26E0-7E77-4E83-9BBF-ADB269530E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62727E-7D4D-4297-8C0E-E8F9F806B78D}">
  <ds:schemaRefs>
    <ds:schemaRef ds:uri="http://schemas.microsoft.com/office/2006/metadata/properties"/>
    <ds:schemaRef ds:uri="315b9b6e-0d04-4fb4-8726-c277050051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b8ab9071-767e-4eb3-ba40-bd66500d98c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D63DCA-F533-475E-B742-34365A599B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b9b6e-0d04-4fb4-8726-c277050051ce"/>
    <ds:schemaRef ds:uri="b8ab9071-767e-4eb3-ba40-bd66500d9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6244</TotalTime>
  <Words>450</Words>
  <Application>Microsoft Office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Univers</vt:lpstr>
      <vt:lpstr>Univers Condensed</vt:lpstr>
      <vt:lpstr>RetrospectVTI</vt:lpstr>
      <vt:lpstr>Welcome to the 2023 National Advanced Air Mobility Industry Forum</vt:lpstr>
      <vt:lpstr>Thank You to Our Sponsors</vt:lpstr>
      <vt:lpstr>Welcome Remarks</vt:lpstr>
      <vt:lpstr>AAM Keynote</vt:lpstr>
      <vt:lpstr>State of AAM Panel</vt:lpstr>
      <vt:lpstr>Program will resume in 15 minutes.</vt:lpstr>
      <vt:lpstr>AAM Policy and Federal Partnerships Discussion</vt:lpstr>
      <vt:lpstr>Program will resume at 12:00 PM.</vt:lpstr>
      <vt:lpstr>OEM Panel</vt:lpstr>
      <vt:lpstr>DoD Interests in AAM Panel</vt:lpstr>
      <vt:lpstr>Program will resume in 15 minutes.</vt:lpstr>
      <vt:lpstr>AAM Suppliers Panel</vt:lpstr>
      <vt:lpstr>Critical Elements for AAM Success Panel</vt:lpstr>
      <vt:lpstr>2023 National Advanced Air Mobility Industry Forum Questionnaire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2023 National Advanced Air Mobility Industry Forum</dc:title>
  <dc:creator>Zach Sullivan</dc:creator>
  <cp:lastModifiedBy>Zach Sullivan</cp:lastModifiedBy>
  <cp:revision>11</cp:revision>
  <dcterms:created xsi:type="dcterms:W3CDTF">2023-09-13T14:20:18Z</dcterms:created>
  <dcterms:modified xsi:type="dcterms:W3CDTF">2023-10-17T13:43:48Z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0x0101005620E4A8EFC0304095009AB6C8BB1D62</vt:lpwstr>
  </property>
  <property fmtid="{D5CDD505-2E9C-101B-9397-08002B2CF9AE}" pid="3" name="MediaServiceImageTags">
    <vt:lpwstr/>
  </property>
</Properties>
</file>